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3" r:id="rId3"/>
    <p:sldId id="266" r:id="rId4"/>
    <p:sldId id="267" r:id="rId5"/>
    <p:sldId id="264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F0E-FD0B-457A-B118-00D9A36BE2A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A51232-099A-421D-9666-6DEDC77DAF4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F0E-FD0B-457A-B118-00D9A36BE2A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1232-099A-421D-9666-6DEDC77DA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F0E-FD0B-457A-B118-00D9A36BE2A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1232-099A-421D-9666-6DEDC77DA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F0E-FD0B-457A-B118-00D9A36BE2A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1232-099A-421D-9666-6DEDC77DA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F0E-FD0B-457A-B118-00D9A36BE2A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1232-099A-421D-9666-6DEDC77DAF4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F0E-FD0B-457A-B118-00D9A36BE2A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1232-099A-421D-9666-6DEDC77DAF4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F0E-FD0B-457A-B118-00D9A36BE2A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1232-099A-421D-9666-6DEDC77DAF4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F0E-FD0B-457A-B118-00D9A36BE2A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1232-099A-421D-9666-6DEDC77DA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F0E-FD0B-457A-B118-00D9A36BE2A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1232-099A-421D-9666-6DEDC77DA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F0E-FD0B-457A-B118-00D9A36BE2A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1232-099A-421D-9666-6DEDC77DA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F0E-FD0B-457A-B118-00D9A36BE2A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1232-099A-421D-9666-6DEDC77DA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AA88F0E-FD0B-457A-B118-00D9A36BE2A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1A51232-099A-421D-9666-6DEDC77DAF4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56656" y="1885603"/>
            <a:ext cx="6949886" cy="20554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«Научно-методическое обеспечение деятельности классного руководителя в свете законодательных документов 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2020 года»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" name="Picture 2" descr="http://smi52.ru/files/catalog/photos/4049/1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58"/>
          <a:stretch/>
        </p:blipFill>
        <p:spPr bwMode="auto">
          <a:xfrm>
            <a:off x="251520" y="302172"/>
            <a:ext cx="792088" cy="10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6137" y="321644"/>
            <a:ext cx="8377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" pitchFamily="18" charset="0"/>
              </a:rPr>
              <a:t>Департамент образования администрации города Нижнего Новгорода</a:t>
            </a:r>
          </a:p>
          <a:p>
            <a:pPr algn="ctr"/>
            <a:r>
              <a:rPr lang="ru-RU" sz="1600" dirty="0" smtClean="0">
                <a:latin typeface="Century" pitchFamily="18" charset="0"/>
              </a:rPr>
              <a:t>Муниципальное бюджетное учреждение дополнительного образования «Дворец детского (юношеского) творчества </a:t>
            </a:r>
            <a:r>
              <a:rPr lang="ru-RU" sz="1600" dirty="0" err="1" smtClean="0">
                <a:latin typeface="Century" pitchFamily="18" charset="0"/>
              </a:rPr>
              <a:t>им.В.П.Чкалова</a:t>
            </a:r>
            <a:r>
              <a:rPr lang="ru-RU" sz="1600" dirty="0" smtClean="0">
                <a:latin typeface="Century" pitchFamily="18" charset="0"/>
              </a:rPr>
              <a:t>» </a:t>
            </a:r>
          </a:p>
          <a:p>
            <a:pPr algn="ctr"/>
            <a:r>
              <a:rPr lang="ru-RU" sz="1600" dirty="0" smtClean="0">
                <a:latin typeface="Century" pitchFamily="18" charset="0"/>
              </a:rPr>
              <a:t>Городская научно-практическая лаборатория по проблемам воспитания и семьи</a:t>
            </a:r>
            <a:endParaRPr lang="ru-RU" sz="1600" dirty="0">
              <a:latin typeface="Century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56817"/>
            <a:ext cx="45719" cy="51685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2635" t="18588" r="48452" b="19034"/>
          <a:stretch/>
        </p:blipFill>
        <p:spPr>
          <a:xfrm>
            <a:off x="1153886" y="3910585"/>
            <a:ext cx="2177143" cy="2555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371256" y="5643030"/>
            <a:ext cx="251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" pitchFamily="18" charset="0"/>
              </a:rPr>
              <a:t>Нижний Новгород</a:t>
            </a:r>
          </a:p>
          <a:p>
            <a:pPr algn="ctr"/>
            <a:r>
              <a:rPr lang="ru-RU" dirty="0" smtClean="0">
                <a:latin typeface="Century" pitchFamily="18" charset="0"/>
              </a:rPr>
              <a:t>2020</a:t>
            </a:r>
            <a:endParaRPr lang="ru-RU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83" y="1649608"/>
            <a:ext cx="3141719" cy="3685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1560" y="1356817"/>
            <a:ext cx="45719" cy="51685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mi52.ru/files/catalog/photos/4049/1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58"/>
          <a:stretch/>
        </p:blipFill>
        <p:spPr bwMode="auto">
          <a:xfrm>
            <a:off x="251520" y="302172"/>
            <a:ext cx="792088" cy="10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92607" y="829494"/>
            <a:ext cx="4767308" cy="5115246"/>
          </a:xfrm>
          <a:prstGeom prst="rect">
            <a:avLst/>
          </a:prstGeom>
          <a:ln w="603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 рамках национальной цели «Возможности для самореализации и развития талантов»: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Российской Федерации в число десяти ведущих стран мира по качеству общего образования;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эффективной системы выявления, поддержки и развития способностей и талантов у детей и молодежи, основанной на принципах справедливости, всеобщности и направленной на самоопределение и профессиональную ориентацию всех обучающихся;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воспитания гармонично развитой и социально ответственной личности на основе духовно-нравственных ценностей народов Российской Федерации, исторических и национально-культурных традиций;</a:t>
            </a:r>
          </a:p>
        </p:txBody>
      </p:sp>
    </p:spTree>
    <p:extLst>
      <p:ext uri="{BB962C8B-B14F-4D97-AF65-F5344CB8AC3E}">
        <p14:creationId xmlns:p14="http://schemas.microsoft.com/office/powerpoint/2010/main" val="211403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92101" y="504561"/>
            <a:ext cx="4350058" cy="5909310"/>
          </a:xfrm>
          <a:prstGeom prst="rect">
            <a:avLst/>
          </a:prstGeom>
          <a:ln w="603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пункт 2 изложить в следующей редакции: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"2)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 и гражданственности, уважения к памяти защитников Отечества и подвигам героев Отечества, к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к природе и окружающей среде;"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56817"/>
            <a:ext cx="45719" cy="51685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smi52.ru/files/catalog/photos/4049/1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58"/>
          <a:stretch/>
        </p:blipFill>
        <p:spPr bwMode="auto">
          <a:xfrm>
            <a:off x="251520" y="302172"/>
            <a:ext cx="792088" cy="10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5599" t="14643" r="20391" b="8201"/>
          <a:stretch/>
        </p:blipFill>
        <p:spPr>
          <a:xfrm>
            <a:off x="907681" y="1198985"/>
            <a:ext cx="3293899" cy="4216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34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826" t="13582" r="33893" b="7678"/>
          <a:stretch/>
        </p:blipFill>
        <p:spPr>
          <a:xfrm>
            <a:off x="1126903" y="302172"/>
            <a:ext cx="2854643" cy="3799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549" t="18973" r="25140" b="7543"/>
          <a:stretch/>
        </p:blipFill>
        <p:spPr>
          <a:xfrm>
            <a:off x="4563123" y="329081"/>
            <a:ext cx="3808520" cy="3799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11560" y="1356817"/>
            <a:ext cx="45719" cy="51685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smi52.ru/files/catalog/photos/4049/1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58"/>
          <a:stretch/>
        </p:blipFill>
        <p:spPr bwMode="auto">
          <a:xfrm>
            <a:off x="251520" y="302172"/>
            <a:ext cx="792088" cy="10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18184" t="21882" r="18613" b="9019"/>
          <a:stretch/>
        </p:blipFill>
        <p:spPr>
          <a:xfrm>
            <a:off x="2072936" y="3533570"/>
            <a:ext cx="4980373" cy="3062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72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09" t="21903" r="65122" b="6816"/>
          <a:stretch/>
        </p:blipFill>
        <p:spPr>
          <a:xfrm>
            <a:off x="1153523" y="852255"/>
            <a:ext cx="3757619" cy="5078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6290" t="18286" r="65359" b="11182"/>
          <a:stretch/>
        </p:blipFill>
        <p:spPr>
          <a:xfrm>
            <a:off x="5264459" y="885323"/>
            <a:ext cx="3453413" cy="5045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11560" y="1356817"/>
            <a:ext cx="45719" cy="51685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smi52.ru/files/catalog/photos/4049/1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58"/>
          <a:stretch/>
        </p:blipFill>
        <p:spPr bwMode="auto">
          <a:xfrm>
            <a:off x="251520" y="302172"/>
            <a:ext cx="792088" cy="10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3684" t="17519" r="22959" b="8282"/>
          <a:stretch/>
        </p:blipFill>
        <p:spPr>
          <a:xfrm>
            <a:off x="1262850" y="502724"/>
            <a:ext cx="7562777" cy="5915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11560" y="1356817"/>
            <a:ext cx="45719" cy="51685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smi52.ru/files/catalog/photos/4049/1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58"/>
          <a:stretch/>
        </p:blipFill>
        <p:spPr bwMode="auto">
          <a:xfrm>
            <a:off x="251520" y="302172"/>
            <a:ext cx="792088" cy="10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00257" y="1491343"/>
            <a:ext cx="957943" cy="20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60" y="1356817"/>
            <a:ext cx="45719" cy="51685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smi52.ru/files/catalog/photos/4049/1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58"/>
          <a:stretch/>
        </p:blipFill>
        <p:spPr bwMode="auto">
          <a:xfrm>
            <a:off x="251520" y="302172"/>
            <a:ext cx="792088" cy="10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428558"/>
              </p:ext>
            </p:extLst>
          </p:nvPr>
        </p:nvGraphicFramePr>
        <p:xfrm>
          <a:off x="821734" y="1385577"/>
          <a:ext cx="8093666" cy="5327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312"/>
                <a:gridCol w="1153460"/>
                <a:gridCol w="6563894"/>
              </a:tblGrid>
              <a:tr h="254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" pitchFamily="18" charset="0"/>
                        </a:rPr>
                        <a:t>Месяц </a:t>
                      </a:r>
                      <a:endParaRPr lang="ru-RU" sz="1600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" pitchFamily="18" charset="0"/>
                        </a:rPr>
                        <a:t>Содержание</a:t>
                      </a:r>
                      <a:endParaRPr lang="ru-RU" sz="160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288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  <a:latin typeface="Century" pitchFamily="18" charset="0"/>
                        </a:rPr>
                        <a:t> </a:t>
                      </a:r>
                      <a:endParaRPr lang="ru-RU" sz="160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" pitchFamily="18" charset="0"/>
                        </a:rPr>
                        <a:t>Сентябрь</a:t>
                      </a:r>
                      <a:endParaRPr lang="ru-RU" sz="160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" pitchFamily="18" charset="0"/>
                        </a:rPr>
                        <a:t>Основные направления профессионально-методического обеспечения деятельности классных руководителей ОУ по обновлению качества воспитания в образовании на основе реализации законодательных документов 2020 года в части воспитания.</a:t>
                      </a:r>
                      <a:endParaRPr lang="ru-RU" sz="1600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503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  <a:latin typeface="Century" pitchFamily="18" charset="0"/>
                        </a:rPr>
                        <a:t> </a:t>
                      </a:r>
                      <a:endParaRPr lang="ru-RU" sz="160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" pitchFamily="18" charset="0"/>
                        </a:rPr>
                        <a:t>Ноябрь</a:t>
                      </a:r>
                      <a:endParaRPr lang="ru-RU" sz="160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" pitchFamily="18" charset="0"/>
                        </a:rPr>
                        <a:t>Воспитательная система класса – важнейшая основа всестороннего развития личности ребенка, его интеллектуального, духовно-нравственного становления</a:t>
                      </a:r>
                      <a:endParaRPr lang="ru-RU" sz="1600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503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  <a:latin typeface="Century" pitchFamily="18" charset="0"/>
                        </a:rPr>
                        <a:t> </a:t>
                      </a:r>
                      <a:endParaRPr lang="ru-RU" sz="160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" pitchFamily="18" charset="0"/>
                        </a:rPr>
                        <a:t>Январь</a:t>
                      </a:r>
                      <a:endParaRPr lang="ru-RU" sz="160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" pitchFamily="18" charset="0"/>
                        </a:rPr>
                        <a:t>Формирование мировоззренческой культуры и патриотических чувств у детей на основе предметно-развивающей познавательной деятельности и ФГОС</a:t>
                      </a:r>
                      <a:endParaRPr lang="ru-RU" sz="160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503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  <a:latin typeface="Century" pitchFamily="18" charset="0"/>
                        </a:rPr>
                        <a:t> </a:t>
                      </a:r>
                      <a:endParaRPr lang="ru-RU" sz="160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" pitchFamily="18" charset="0"/>
                        </a:rPr>
                        <a:t>Март </a:t>
                      </a:r>
                      <a:endParaRPr lang="ru-RU" sz="160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" pitchFamily="18" charset="0"/>
                        </a:rPr>
                        <a:t>Моделирование нравственной атмосферы в семье как основы психолого-педагогической поддержки родительского просвещения (Ступени родительского роста)</a:t>
                      </a:r>
                      <a:endParaRPr lang="ru-RU" sz="160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503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  <a:latin typeface="Century" pitchFamily="18" charset="0"/>
                        </a:rPr>
                        <a:t> </a:t>
                      </a:r>
                      <a:endParaRPr lang="ru-RU" sz="160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" pitchFamily="18" charset="0"/>
                        </a:rPr>
                        <a:t>Май </a:t>
                      </a:r>
                      <a:endParaRPr lang="ru-RU" sz="160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" pitchFamily="18" charset="0"/>
                        </a:rPr>
                        <a:t>Итоговая конференция «Два воспитательных института: Семья и Школа» (поиски, находки в системе совместной деятельности классных руководителей и председателей родительских комитетов классов) </a:t>
                      </a:r>
                      <a:endParaRPr lang="ru-RU" sz="1600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29468" y="215430"/>
            <a:ext cx="550953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Программа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работы М/О классных руководителей 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на 2020-2021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уч.год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Century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197</TotalTime>
  <Words>266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pioneer</cp:lastModifiedBy>
  <cp:revision>19</cp:revision>
  <cp:lastPrinted>2020-09-17T13:14:18Z</cp:lastPrinted>
  <dcterms:created xsi:type="dcterms:W3CDTF">2018-07-16T19:02:24Z</dcterms:created>
  <dcterms:modified xsi:type="dcterms:W3CDTF">2020-09-17T13:27:25Z</dcterms:modified>
</cp:coreProperties>
</file>